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68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F4B5B9-9B04-4631-A496-9C4FD891E5F7}" v="351" dt="2025-08-06T01:38:24.9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6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0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99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85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4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49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70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11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19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27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68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76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DD447-195B-4D00-AE88-7A829CA476E6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4A5A9-9034-4A0B-8328-66EF23A34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19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D338723-E680-4AA0-80DB-01EB19B47117}"/>
              </a:ext>
            </a:extLst>
          </p:cNvPr>
          <p:cNvSpPr txBox="1"/>
          <p:nvPr/>
        </p:nvSpPr>
        <p:spPr>
          <a:xfrm>
            <a:off x="0" y="67990"/>
            <a:ext cx="6857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/>
              <a:t>栃木県立図書館　調査相談課　行</a:t>
            </a:r>
            <a:r>
              <a:rPr kumimoji="1" lang="ja-JP" altLang="en-US"/>
              <a:t>　　　　　　　　　</a:t>
            </a:r>
            <a:r>
              <a:rPr kumimoji="1" lang="ja-JP" altLang="en-US" sz="1200"/>
              <a:t>申込日：令和７年　月　日</a:t>
            </a:r>
            <a:endParaRPr kumimoji="1" lang="en-US" altLang="ja-JP" sz="1200"/>
          </a:p>
          <a:p>
            <a:r>
              <a:rPr kumimoji="1" lang="ja-JP" altLang="en-US" sz="1200">
                <a:latin typeface="+mn-ea"/>
              </a:rPr>
              <a:t>（</a:t>
            </a:r>
            <a:r>
              <a:rPr kumimoji="1" lang="en-US" altLang="ja-JP" sz="1200">
                <a:latin typeface="+mn-ea"/>
              </a:rPr>
              <a:t>FAX</a:t>
            </a:r>
            <a:r>
              <a:rPr kumimoji="1" lang="ja-JP" altLang="en-US" sz="1200">
                <a:latin typeface="+mn-ea"/>
              </a:rPr>
              <a:t>：</a:t>
            </a:r>
            <a:r>
              <a:rPr kumimoji="1" lang="en-US" altLang="ja-JP" sz="1200">
                <a:latin typeface="+mn-ea"/>
              </a:rPr>
              <a:t>028-624-7855</a:t>
            </a:r>
            <a:r>
              <a:rPr kumimoji="1" lang="ja-JP" altLang="en-US" sz="1200">
                <a:latin typeface="+mn-ea"/>
              </a:rPr>
              <a:t>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3EF8DAE-89ED-44F4-A01D-0EF79457FC65}"/>
              </a:ext>
            </a:extLst>
          </p:cNvPr>
          <p:cNvSpPr txBox="1"/>
          <p:nvPr/>
        </p:nvSpPr>
        <p:spPr>
          <a:xfrm>
            <a:off x="93592" y="776522"/>
            <a:ext cx="667080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>
                <a:latin typeface="+mn-ea"/>
              </a:rPr>
              <a:t>レコード・コンサート</a:t>
            </a:r>
            <a:endParaRPr kumimoji="1" lang="en-US" altLang="ja-JP" sz="2400">
              <a:latin typeface="+mn-ea"/>
            </a:endParaRPr>
          </a:p>
          <a:p>
            <a:r>
              <a:rPr kumimoji="1" lang="en-US" altLang="ja-JP" sz="2400">
                <a:latin typeface="+mn-ea"/>
              </a:rPr>
              <a:t>『1970</a:t>
            </a:r>
            <a:r>
              <a:rPr kumimoji="1" lang="ja-JP" altLang="en-US" sz="2400">
                <a:latin typeface="+mn-ea"/>
              </a:rPr>
              <a:t>年代の歌姫</a:t>
            </a:r>
            <a:r>
              <a:rPr kumimoji="1" lang="en-US" altLang="ja-JP" sz="2400">
                <a:latin typeface="+mn-ea"/>
              </a:rPr>
              <a:t>』</a:t>
            </a:r>
            <a:r>
              <a:rPr kumimoji="1" lang="ja-JP" altLang="en-US" sz="2400">
                <a:latin typeface="+mn-ea"/>
              </a:rPr>
              <a:t>ロバータ・フラックを聴く</a:t>
            </a:r>
            <a:endParaRPr kumimoji="1" lang="en-US" altLang="ja-JP" sz="2200">
              <a:latin typeface="+mn-ea"/>
            </a:endParaRPr>
          </a:p>
          <a:p>
            <a:endParaRPr kumimoji="1" lang="en-US" altLang="ja-JP" sz="1600">
              <a:latin typeface="+mn-ea"/>
            </a:endParaRPr>
          </a:p>
          <a:p>
            <a:pPr algn="ctr"/>
            <a:r>
              <a:rPr kumimoji="1" lang="ja-JP" altLang="en-US" sz="2200" u="sng">
                <a:latin typeface="+mn-ea"/>
              </a:rPr>
              <a:t>参加申込書</a:t>
            </a:r>
            <a:endParaRPr kumimoji="1" lang="en-US" altLang="ja-JP" sz="2200" u="sng">
              <a:latin typeface="+mn-ea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06515B3-8B58-48B3-B9DA-78C1AF0FB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422429"/>
              </p:ext>
            </p:extLst>
          </p:nvPr>
        </p:nvGraphicFramePr>
        <p:xfrm>
          <a:off x="479209" y="3698165"/>
          <a:ext cx="5959058" cy="1996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59058">
                  <a:extLst>
                    <a:ext uri="{9D8B030D-6E8A-4147-A177-3AD203B41FA5}">
                      <a16:colId xmlns:a16="http://schemas.microsoft.com/office/drawing/2014/main" val="3044291289"/>
                    </a:ext>
                  </a:extLst>
                </a:gridCol>
              </a:tblGrid>
              <a:tr h="4454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/>
                        <a:t>次回以降聴きたいレコード（曲・ジャンル・作曲者・演奏者等）</a:t>
                      </a:r>
                      <a:endParaRPr kumimoji="1" lang="en-US" altLang="ja-JP" sz="1400"/>
                    </a:p>
                    <a:p>
                      <a:pPr algn="ctr"/>
                      <a:r>
                        <a:rPr kumimoji="1" lang="en-US" altLang="ja-JP" sz="120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コンサートで必ず鑑賞できるわけではありません。ご了承ください。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136427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endParaRPr kumimoji="1" lang="en-US" altLang="ja-JP"/>
                    </a:p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774065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endParaRPr kumimoji="1" lang="en-US" altLang="ja-JP"/>
                    </a:p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436311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endParaRPr kumimoji="1" lang="en-US" altLang="ja-JP"/>
                    </a:p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10526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E05768B-D74A-4AD7-A332-F430BC890724}"/>
              </a:ext>
            </a:extLst>
          </p:cNvPr>
          <p:cNvSpPr txBox="1"/>
          <p:nvPr/>
        </p:nvSpPr>
        <p:spPr>
          <a:xfrm>
            <a:off x="449467" y="2127859"/>
            <a:ext cx="6583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/>
              <a:t>＊必要事項を記入し、２階カウンターにお申し込みください。　</a:t>
            </a:r>
            <a:endParaRPr kumimoji="1" lang="en-US" altLang="ja-JP" sz="1600"/>
          </a:p>
          <a:p>
            <a:r>
              <a:rPr kumimoji="1" lang="ja-JP" altLang="en-US" sz="1600"/>
              <a:t>　ほかに、電話・</a:t>
            </a:r>
            <a:r>
              <a:rPr kumimoji="1" lang="en-US" altLang="ja-JP" sz="1600">
                <a:latin typeface="+mn-ea"/>
              </a:rPr>
              <a:t>e-mail</a:t>
            </a:r>
            <a:r>
              <a:rPr kumimoji="1" lang="ja-JP" altLang="en-US" sz="1600">
                <a:latin typeface="+mn-ea"/>
              </a:rPr>
              <a:t>・</a:t>
            </a:r>
            <a:r>
              <a:rPr kumimoji="1" lang="en-US" altLang="ja-JP" sz="1600">
                <a:latin typeface="+mn-ea"/>
              </a:rPr>
              <a:t>FAX</a:t>
            </a:r>
            <a:r>
              <a:rPr kumimoji="1" lang="ja-JP" altLang="en-US" sz="1600">
                <a:latin typeface="+mn-ea"/>
              </a:rPr>
              <a:t>によるお申し込みも可能です。</a:t>
            </a:r>
            <a:endParaRPr kumimoji="1" lang="en-US" altLang="ja-JP" sz="1600"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DF8BA1-0F8B-4B24-A968-DF7DE897FBFA}"/>
              </a:ext>
            </a:extLst>
          </p:cNvPr>
          <p:cNvSpPr txBox="1"/>
          <p:nvPr/>
        </p:nvSpPr>
        <p:spPr>
          <a:xfrm>
            <a:off x="209862" y="6525558"/>
            <a:ext cx="643826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u="sng">
                <a:latin typeface="+mn-ea"/>
              </a:rPr>
              <a:t>○注意事項</a:t>
            </a:r>
            <a:endParaRPr kumimoji="1" lang="en-US" altLang="ja-JP" sz="2400" u="sng">
              <a:latin typeface="+mn-ea"/>
            </a:endParaRPr>
          </a:p>
          <a:p>
            <a:pPr algn="ctr"/>
            <a:r>
              <a:rPr kumimoji="1" lang="ja-JP" altLang="en-US" sz="2200">
                <a:latin typeface="+mn-ea"/>
              </a:rPr>
              <a:t>・参加可能の連絡は省略します。</a:t>
            </a:r>
            <a:endParaRPr kumimoji="1" lang="en-US" altLang="ja-JP" sz="2200">
              <a:latin typeface="+mn-ea"/>
            </a:endParaRPr>
          </a:p>
          <a:p>
            <a:pPr algn="ctr"/>
            <a:r>
              <a:rPr kumimoji="1" lang="ja-JP" altLang="en-US" sz="2200">
                <a:latin typeface="+mn-ea"/>
              </a:rPr>
              <a:t>・定員超過の場合はご連絡します。</a:t>
            </a:r>
            <a:endParaRPr kumimoji="1" lang="en-US" altLang="ja-JP" sz="2200">
              <a:latin typeface="+mn-ea"/>
            </a:endParaRPr>
          </a:p>
          <a:p>
            <a:pPr algn="ctr"/>
            <a:r>
              <a:rPr kumimoji="1" lang="en-US" altLang="ja-JP" sz="1600">
                <a:latin typeface="+mn-ea"/>
              </a:rPr>
              <a:t>※</a:t>
            </a:r>
            <a:r>
              <a:rPr kumimoji="1" lang="ja-JP" altLang="en-US" sz="1600">
                <a:latin typeface="+mn-ea"/>
              </a:rPr>
              <a:t>ご記入いただいた内容は、当該イベントに係る</a:t>
            </a:r>
            <a:endParaRPr kumimoji="1" lang="en-US" altLang="ja-JP" sz="1600">
              <a:latin typeface="+mn-ea"/>
            </a:endParaRPr>
          </a:p>
          <a:p>
            <a:pPr algn="ctr"/>
            <a:r>
              <a:rPr kumimoji="1" lang="ja-JP" altLang="en-US" sz="1600">
                <a:latin typeface="+mn-ea"/>
              </a:rPr>
              <a:t>こと以外に使用することはありません。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7A3F3CED-E7C3-475C-B2FF-F87BCE3B5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356939"/>
              </p:ext>
            </p:extLst>
          </p:nvPr>
        </p:nvGraphicFramePr>
        <p:xfrm>
          <a:off x="449467" y="2670933"/>
          <a:ext cx="595905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529">
                  <a:extLst>
                    <a:ext uri="{9D8B030D-6E8A-4147-A177-3AD203B41FA5}">
                      <a16:colId xmlns:a16="http://schemas.microsoft.com/office/drawing/2014/main" val="1779531277"/>
                    </a:ext>
                  </a:extLst>
                </a:gridCol>
                <a:gridCol w="2979529">
                  <a:extLst>
                    <a:ext uri="{9D8B030D-6E8A-4147-A177-3AD203B41FA5}">
                      <a16:colId xmlns:a16="http://schemas.microsoft.com/office/drawing/2014/main" val="72002949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kumimoji="1" lang="ja-JP" altLang="en-US" sz="1200"/>
                        <a:t>ふりがな</a:t>
                      </a:r>
                      <a:endParaRPr kumimoji="1" lang="en-US" altLang="ja-JP" sz="1200"/>
                    </a:p>
                    <a:p>
                      <a:endParaRPr kumimoji="1" lang="en-US" altLang="ja-JP" sz="200"/>
                    </a:p>
                    <a:p>
                      <a:r>
                        <a:rPr kumimoji="1" lang="ja-JP" altLang="en-US" sz="1600"/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/>
                        <a:t>電話番号</a:t>
                      </a:r>
                      <a:endParaRPr kumimoji="1" lang="en-US" altLang="ja-JP" sz="1200"/>
                    </a:p>
                    <a:p>
                      <a:endParaRPr kumimoji="1" lang="en-US" altLang="ja-JP" sz="1200"/>
                    </a:p>
                    <a:p>
                      <a:r>
                        <a:rPr kumimoji="1" lang="en-US" altLang="ja-JP" sz="1200"/>
                        <a:t>※</a:t>
                      </a:r>
                      <a:r>
                        <a:rPr kumimoji="1" lang="ja-JP" altLang="en-US" sz="1200"/>
                        <a:t>必ず通じる番号をご記入ください。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423454025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29EAD5-2093-4AB9-B4FD-AC2E9B2F3862}"/>
              </a:ext>
            </a:extLst>
          </p:cNvPr>
          <p:cNvSpPr txBox="1"/>
          <p:nvPr/>
        </p:nvSpPr>
        <p:spPr>
          <a:xfrm>
            <a:off x="1167229" y="8191204"/>
            <a:ext cx="4583017" cy="15081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u="sng"/>
              <a:t>お問い合わせ先</a:t>
            </a:r>
            <a:endParaRPr kumimoji="1" lang="en-US" altLang="ja-JP" sz="2000" u="sng"/>
          </a:p>
          <a:p>
            <a:pPr algn="ctr"/>
            <a:r>
              <a:rPr kumimoji="1" lang="ja-JP" altLang="en-US">
                <a:latin typeface="+mn-ea"/>
              </a:rPr>
              <a:t>栃木県立図書館　調査相談課</a:t>
            </a:r>
            <a:endParaRPr kumimoji="1" lang="en-US" altLang="ja-JP">
              <a:latin typeface="+mn-ea"/>
            </a:endParaRPr>
          </a:p>
          <a:p>
            <a:pPr algn="ctr"/>
            <a:r>
              <a:rPr kumimoji="1" lang="ja-JP" altLang="en-US">
                <a:latin typeface="+mn-ea"/>
              </a:rPr>
              <a:t>電話：</a:t>
            </a:r>
            <a:r>
              <a:rPr kumimoji="1" lang="en-US" altLang="ja-JP">
                <a:latin typeface="+mn-ea"/>
              </a:rPr>
              <a:t>028</a:t>
            </a:r>
            <a:r>
              <a:rPr kumimoji="1" lang="ja-JP" altLang="en-US">
                <a:latin typeface="+mn-ea"/>
              </a:rPr>
              <a:t>－</a:t>
            </a:r>
            <a:r>
              <a:rPr kumimoji="1" lang="en-US" altLang="ja-JP">
                <a:latin typeface="+mn-ea"/>
              </a:rPr>
              <a:t>622</a:t>
            </a:r>
            <a:r>
              <a:rPr kumimoji="1" lang="ja-JP" altLang="en-US">
                <a:latin typeface="+mn-ea"/>
              </a:rPr>
              <a:t>－</a:t>
            </a:r>
            <a:r>
              <a:rPr kumimoji="1" lang="en-US" altLang="ja-JP">
                <a:latin typeface="+mn-ea"/>
              </a:rPr>
              <a:t>5112</a:t>
            </a:r>
          </a:p>
          <a:p>
            <a:pPr algn="ctr"/>
            <a:r>
              <a:rPr kumimoji="1" lang="en-US" altLang="ja-JP">
                <a:latin typeface="+mn-ea"/>
              </a:rPr>
              <a:t>FAX</a:t>
            </a:r>
            <a:r>
              <a:rPr kumimoji="1" lang="ja-JP" altLang="en-US">
                <a:latin typeface="+mn-ea"/>
              </a:rPr>
              <a:t>：</a:t>
            </a:r>
            <a:r>
              <a:rPr kumimoji="1" lang="en-US" altLang="ja-JP">
                <a:latin typeface="+mn-ea"/>
              </a:rPr>
              <a:t>028</a:t>
            </a:r>
            <a:r>
              <a:rPr kumimoji="1" lang="ja-JP" altLang="en-US">
                <a:latin typeface="+mn-ea"/>
              </a:rPr>
              <a:t>－</a:t>
            </a:r>
            <a:r>
              <a:rPr kumimoji="1" lang="en-US" altLang="ja-JP">
                <a:latin typeface="+mn-ea"/>
              </a:rPr>
              <a:t>624</a:t>
            </a:r>
            <a:r>
              <a:rPr kumimoji="1" lang="ja-JP" altLang="en-US">
                <a:latin typeface="+mn-ea"/>
              </a:rPr>
              <a:t>－</a:t>
            </a:r>
            <a:r>
              <a:rPr kumimoji="1" lang="en-US" altLang="ja-JP">
                <a:latin typeface="+mn-ea"/>
              </a:rPr>
              <a:t>7855</a:t>
            </a:r>
          </a:p>
          <a:p>
            <a:pPr algn="ctr"/>
            <a:r>
              <a:rPr kumimoji="1" lang="en-US" altLang="ja-JP">
                <a:latin typeface="+mn-ea"/>
              </a:rPr>
              <a:t>E-mail</a:t>
            </a:r>
            <a:r>
              <a:rPr kumimoji="1" lang="ja-JP" altLang="en-US">
                <a:latin typeface="+mn-ea"/>
              </a:rPr>
              <a:t>： </a:t>
            </a:r>
            <a:r>
              <a:rPr kumimoji="1" lang="en-US" altLang="ja-JP">
                <a:latin typeface="+mn-ea"/>
              </a:rPr>
              <a:t>chousaka@lib.pref.tochigi.lg.jp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D5E1A2-D4AE-BA79-7467-B1E75AED7F1A}"/>
              </a:ext>
            </a:extLst>
          </p:cNvPr>
          <p:cNvSpPr txBox="1"/>
          <p:nvPr/>
        </p:nvSpPr>
        <p:spPr>
          <a:xfrm>
            <a:off x="479209" y="5767852"/>
            <a:ext cx="5899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u="sng">
                <a:latin typeface="+mn-ea"/>
              </a:rPr>
              <a:t>○申込期日</a:t>
            </a:r>
            <a:endParaRPr kumimoji="1" lang="en-US" altLang="ja-JP" sz="2400" u="sng">
              <a:latin typeface="+mn-ea"/>
            </a:endParaRPr>
          </a:p>
          <a:p>
            <a:pPr algn="ctr"/>
            <a:r>
              <a:rPr kumimoji="1" lang="ja-JP" altLang="en-US" sz="2400" b="1">
                <a:latin typeface="+mn-ea"/>
              </a:rPr>
              <a:t>令和７</a:t>
            </a:r>
            <a:r>
              <a:rPr kumimoji="1" lang="en-US" altLang="ja-JP" sz="2400" b="1">
                <a:latin typeface="+mn-ea"/>
              </a:rPr>
              <a:t>(2025)</a:t>
            </a:r>
            <a:r>
              <a:rPr kumimoji="1" lang="ja-JP" altLang="en-US" sz="2400" b="1">
                <a:latin typeface="+mn-ea"/>
              </a:rPr>
              <a:t>年９月</a:t>
            </a:r>
            <a:r>
              <a:rPr kumimoji="1" lang="en-US" altLang="ja-JP" sz="2400" b="1">
                <a:latin typeface="+mn-ea"/>
              </a:rPr>
              <a:t>12</a:t>
            </a:r>
            <a:r>
              <a:rPr kumimoji="1" lang="ja-JP" altLang="en-US" sz="2400" b="1">
                <a:latin typeface="+mn-ea"/>
              </a:rPr>
              <a:t>日</a:t>
            </a:r>
            <a:r>
              <a:rPr kumimoji="1" lang="en-US" altLang="ja-JP" sz="2400" b="1">
                <a:latin typeface="+mn-ea"/>
              </a:rPr>
              <a:t>(</a:t>
            </a:r>
            <a:r>
              <a:rPr kumimoji="1" lang="ja-JP" altLang="en-US" sz="2400" b="1">
                <a:latin typeface="+mn-ea"/>
              </a:rPr>
              <a:t>金</a:t>
            </a:r>
            <a:r>
              <a:rPr kumimoji="1" lang="en-US" altLang="ja-JP" sz="2400" b="1">
                <a:latin typeface="+mn-ea"/>
              </a:rPr>
              <a:t>)</a:t>
            </a:r>
            <a:endParaRPr kumimoji="1" lang="ja-JP" altLang="en-US" sz="24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77325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</TotalTime>
  <Words>199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野添　美咲</dc:creator>
  <cp:lastModifiedBy>図書館職員</cp:lastModifiedBy>
  <cp:revision>2</cp:revision>
  <cp:lastPrinted>2025-07-31T00:37:36Z</cp:lastPrinted>
  <dcterms:created xsi:type="dcterms:W3CDTF">2025-07-03T07:02:42Z</dcterms:created>
  <dcterms:modified xsi:type="dcterms:W3CDTF">2025-08-06T03:12:57Z</dcterms:modified>
</cp:coreProperties>
</file>