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68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F4B5B9-9B04-4631-A496-9C4FD891E5F7}" v="351" dt="2025-08-06T01:38:24.9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317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DD447-195B-4D00-AE88-7A829CA476E6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A5A9-9034-4A0B-8328-66EF23A349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02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DD447-195B-4D00-AE88-7A829CA476E6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A5A9-9034-4A0B-8328-66EF23A349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7994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DD447-195B-4D00-AE88-7A829CA476E6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A5A9-9034-4A0B-8328-66EF23A349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0853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DD447-195B-4D00-AE88-7A829CA476E6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A5A9-9034-4A0B-8328-66EF23A349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46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DD447-195B-4D00-AE88-7A829CA476E6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A5A9-9034-4A0B-8328-66EF23A349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493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DD447-195B-4D00-AE88-7A829CA476E6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A5A9-9034-4A0B-8328-66EF23A349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4700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DD447-195B-4D00-AE88-7A829CA476E6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A5A9-9034-4A0B-8328-66EF23A349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2110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DD447-195B-4D00-AE88-7A829CA476E6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A5A9-9034-4A0B-8328-66EF23A349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9199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DD447-195B-4D00-AE88-7A829CA476E6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A5A9-9034-4A0B-8328-66EF23A349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8271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DD447-195B-4D00-AE88-7A829CA476E6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A5A9-9034-4A0B-8328-66EF23A349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7681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DD447-195B-4D00-AE88-7A829CA476E6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A5A9-9034-4A0B-8328-66EF23A349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5763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DD447-195B-4D00-AE88-7A829CA476E6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4A5A9-9034-4A0B-8328-66EF23A349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7193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D338723-E680-4AA0-80DB-01EB19B47117}"/>
              </a:ext>
            </a:extLst>
          </p:cNvPr>
          <p:cNvSpPr txBox="1"/>
          <p:nvPr/>
        </p:nvSpPr>
        <p:spPr>
          <a:xfrm>
            <a:off x="1" y="67990"/>
            <a:ext cx="31742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栃木県立図書館　調査相談課　行</a:t>
            </a:r>
            <a:r>
              <a:rPr kumimoji="1" lang="ja-JP" altLang="en-US" dirty="0"/>
              <a:t>　　　　　　　　　</a:t>
            </a:r>
            <a:endParaRPr kumimoji="1" lang="en-US" altLang="ja-JP" dirty="0"/>
          </a:p>
          <a:p>
            <a:r>
              <a:rPr kumimoji="1" lang="ja-JP" altLang="en-US" sz="1200" dirty="0">
                <a:latin typeface="+mn-ea"/>
              </a:rPr>
              <a:t>（</a:t>
            </a:r>
            <a:r>
              <a:rPr kumimoji="1" lang="en-US" altLang="ja-JP" sz="1200" dirty="0">
                <a:latin typeface="+mn-ea"/>
              </a:rPr>
              <a:t>FAX</a:t>
            </a:r>
            <a:r>
              <a:rPr kumimoji="1" lang="ja-JP" altLang="en-US" sz="1200" dirty="0">
                <a:latin typeface="+mn-ea"/>
              </a:rPr>
              <a:t>：</a:t>
            </a:r>
            <a:r>
              <a:rPr kumimoji="1" lang="en-US" altLang="ja-JP" sz="1200" dirty="0">
                <a:latin typeface="+mn-ea"/>
              </a:rPr>
              <a:t>028-624-7855</a:t>
            </a:r>
            <a:r>
              <a:rPr kumimoji="1" lang="ja-JP" altLang="en-US" sz="1200" dirty="0">
                <a:latin typeface="+mn-ea"/>
              </a:rPr>
              <a:t>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3EF8DAE-89ED-44F4-A01D-0EF79457FC65}"/>
              </a:ext>
            </a:extLst>
          </p:cNvPr>
          <p:cNvSpPr txBox="1"/>
          <p:nvPr/>
        </p:nvSpPr>
        <p:spPr>
          <a:xfrm>
            <a:off x="93592" y="685081"/>
            <a:ext cx="667080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200" dirty="0">
                <a:latin typeface="+mn-ea"/>
              </a:rPr>
              <a:t>令和７</a:t>
            </a:r>
            <a:r>
              <a:rPr kumimoji="1" lang="en-US" altLang="ja-JP" sz="2200" dirty="0">
                <a:latin typeface="+mn-ea"/>
              </a:rPr>
              <a:t>(2025)</a:t>
            </a:r>
            <a:r>
              <a:rPr kumimoji="1" lang="ja-JP" altLang="en-US" sz="2200" dirty="0">
                <a:latin typeface="+mn-ea"/>
              </a:rPr>
              <a:t>年度第２回レコード・コンサート</a:t>
            </a:r>
            <a:endParaRPr kumimoji="1" lang="en-US" altLang="ja-JP" sz="2200" dirty="0">
              <a:latin typeface="+mn-ea"/>
            </a:endParaRPr>
          </a:p>
          <a:p>
            <a:pPr algn="ctr"/>
            <a:r>
              <a:rPr kumimoji="1" lang="ja-JP" altLang="en-US" sz="2200" dirty="0">
                <a:latin typeface="+mn-ea"/>
              </a:rPr>
              <a:t>「伝説の名演！</a:t>
            </a:r>
            <a:r>
              <a:rPr kumimoji="1" lang="en-US" altLang="ja-JP" sz="2200" dirty="0">
                <a:latin typeface="+mn-ea"/>
              </a:rPr>
              <a:t>『</a:t>
            </a:r>
            <a:r>
              <a:rPr kumimoji="1" lang="ja-JP" altLang="en-US" sz="2200" dirty="0">
                <a:latin typeface="+mn-ea"/>
              </a:rPr>
              <a:t>ケルン・コンサート</a:t>
            </a:r>
            <a:r>
              <a:rPr kumimoji="1" lang="en-US" altLang="ja-JP" sz="2200" dirty="0">
                <a:latin typeface="+mn-ea"/>
              </a:rPr>
              <a:t>』</a:t>
            </a:r>
            <a:r>
              <a:rPr kumimoji="1" lang="ja-JP" altLang="en-US" sz="2200" dirty="0">
                <a:latin typeface="+mn-ea"/>
              </a:rPr>
              <a:t>」</a:t>
            </a:r>
            <a:endParaRPr kumimoji="1" lang="en-US" altLang="ja-JP" sz="2200" dirty="0">
              <a:latin typeface="+mn-ea"/>
            </a:endParaRPr>
          </a:p>
          <a:p>
            <a:endParaRPr kumimoji="1" lang="en-US" altLang="ja-JP" sz="1600" dirty="0">
              <a:latin typeface="+mn-ea"/>
            </a:endParaRPr>
          </a:p>
          <a:p>
            <a:pPr algn="ctr"/>
            <a:r>
              <a:rPr kumimoji="1" lang="ja-JP" altLang="en-US" sz="2200" u="sng" dirty="0">
                <a:latin typeface="+mn-ea"/>
              </a:rPr>
              <a:t>参加申込書</a:t>
            </a:r>
            <a:endParaRPr kumimoji="1" lang="en-US" altLang="ja-JP" sz="2200" u="sng" dirty="0">
              <a:latin typeface="+mn-ea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306515B3-8B58-48B3-B9DA-78C1AF0FBA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945732"/>
              </p:ext>
            </p:extLst>
          </p:nvPr>
        </p:nvGraphicFramePr>
        <p:xfrm>
          <a:off x="479209" y="3606724"/>
          <a:ext cx="5959058" cy="1493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59058">
                  <a:extLst>
                    <a:ext uri="{9D8B030D-6E8A-4147-A177-3AD203B41FA5}">
                      <a16:colId xmlns:a16="http://schemas.microsoft.com/office/drawing/2014/main" val="3044291289"/>
                    </a:ext>
                  </a:extLst>
                </a:gridCol>
              </a:tblGrid>
              <a:tr h="4454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/>
                        <a:t>次回以降聴きたいレコード（曲・ジャンル・作曲者・演奏者等）</a:t>
                      </a:r>
                      <a:endParaRPr kumimoji="1" lang="en-US" altLang="ja-JP" sz="1400"/>
                    </a:p>
                    <a:p>
                      <a:pPr algn="ctr"/>
                      <a:r>
                        <a:rPr kumimoji="1" lang="en-US" altLang="ja-JP" sz="1200"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1200">
                          <a:latin typeface="+mn-ea"/>
                          <a:ea typeface="+mn-ea"/>
                        </a:rPr>
                        <a:t>コンサートで必ず鑑賞できるわけではありません。ご了承ください。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04136427"/>
                  </a:ext>
                </a:extLst>
              </a:tr>
              <a:tr h="352779"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774065"/>
                  </a:ext>
                </a:extLst>
              </a:tr>
              <a:tr h="352779"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4436311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E05768B-D74A-4AD7-A332-F430BC890724}"/>
              </a:ext>
            </a:extLst>
          </p:cNvPr>
          <p:cNvSpPr txBox="1"/>
          <p:nvPr/>
        </p:nvSpPr>
        <p:spPr>
          <a:xfrm>
            <a:off x="449467" y="2036418"/>
            <a:ext cx="6583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＊必要事項を記入し、</a:t>
            </a:r>
            <a:r>
              <a:rPr kumimoji="1" lang="ja-JP" altLang="en-US" sz="1600" b="1" dirty="0"/>
              <a:t>２階カウンター</a:t>
            </a:r>
            <a:r>
              <a:rPr kumimoji="1" lang="ja-JP" altLang="en-US" sz="1600" dirty="0"/>
              <a:t>にお申し込みください。　</a:t>
            </a:r>
            <a:endParaRPr kumimoji="1" lang="en-US" altLang="ja-JP" sz="1600" dirty="0"/>
          </a:p>
          <a:p>
            <a:r>
              <a:rPr kumimoji="1" lang="ja-JP" altLang="en-US" sz="1600" dirty="0"/>
              <a:t>　ほかに、</a:t>
            </a:r>
            <a:r>
              <a:rPr kumimoji="1" lang="ja-JP" altLang="en-US" sz="1600" b="1" dirty="0"/>
              <a:t>電話・</a:t>
            </a:r>
            <a:r>
              <a:rPr kumimoji="1" lang="en-US" altLang="ja-JP" sz="1600" b="1" dirty="0">
                <a:latin typeface="+mn-ea"/>
              </a:rPr>
              <a:t>e-mail</a:t>
            </a:r>
            <a:r>
              <a:rPr kumimoji="1" lang="ja-JP" altLang="en-US" sz="1600" b="1" dirty="0">
                <a:latin typeface="+mn-ea"/>
              </a:rPr>
              <a:t>・</a:t>
            </a:r>
            <a:r>
              <a:rPr kumimoji="1" lang="en-US" altLang="ja-JP" sz="1600" b="1" dirty="0">
                <a:latin typeface="+mn-ea"/>
              </a:rPr>
              <a:t>FAX</a:t>
            </a:r>
            <a:r>
              <a:rPr kumimoji="1" lang="ja-JP" altLang="en-US" sz="1600" dirty="0">
                <a:latin typeface="+mn-ea"/>
              </a:rPr>
              <a:t>によるお申し込みも可能です。</a:t>
            </a:r>
            <a:endParaRPr kumimoji="1" lang="en-US" altLang="ja-JP" sz="1600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9DF8BA1-0F8B-4B24-A968-DF7DE897FBFA}"/>
              </a:ext>
            </a:extLst>
          </p:cNvPr>
          <p:cNvSpPr txBox="1"/>
          <p:nvPr/>
        </p:nvSpPr>
        <p:spPr>
          <a:xfrm>
            <a:off x="239603" y="5908211"/>
            <a:ext cx="6438267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u="sng" dirty="0">
                <a:latin typeface="+mn-ea"/>
              </a:rPr>
              <a:t>○注意事項</a:t>
            </a:r>
            <a:endParaRPr kumimoji="1" lang="en-US" altLang="ja-JP" sz="2400" u="sng" dirty="0">
              <a:latin typeface="+mn-ea"/>
            </a:endParaRPr>
          </a:p>
          <a:p>
            <a:pPr algn="ctr"/>
            <a:r>
              <a:rPr kumimoji="1" lang="ja-JP" altLang="en-US" sz="2200" dirty="0">
                <a:latin typeface="+mn-ea"/>
              </a:rPr>
              <a:t>・参加可能の連絡は省略します。</a:t>
            </a:r>
            <a:endParaRPr kumimoji="1" lang="en-US" altLang="ja-JP" sz="2200" dirty="0">
              <a:latin typeface="+mn-ea"/>
            </a:endParaRPr>
          </a:p>
          <a:p>
            <a:pPr algn="ctr"/>
            <a:r>
              <a:rPr kumimoji="1" lang="ja-JP" altLang="en-US" sz="2200" dirty="0">
                <a:latin typeface="+mn-ea"/>
              </a:rPr>
              <a:t>・定員超過の場合はご連絡します。</a:t>
            </a:r>
            <a:endParaRPr kumimoji="1" lang="en-US" altLang="ja-JP" sz="2200" dirty="0">
              <a:latin typeface="+mn-ea"/>
            </a:endParaRPr>
          </a:p>
          <a:p>
            <a:pPr algn="ctr"/>
            <a:r>
              <a:rPr kumimoji="1" lang="en-US" altLang="ja-JP" sz="1600" dirty="0">
                <a:latin typeface="+mn-ea"/>
              </a:rPr>
              <a:t>※</a:t>
            </a:r>
            <a:r>
              <a:rPr kumimoji="1" lang="ja-JP" altLang="en-US" sz="1600" dirty="0">
                <a:latin typeface="+mn-ea"/>
              </a:rPr>
              <a:t>ご記入いただいた内容は、当該イベントに係る</a:t>
            </a:r>
            <a:endParaRPr kumimoji="1" lang="en-US" altLang="ja-JP" sz="1600" dirty="0">
              <a:latin typeface="+mn-ea"/>
            </a:endParaRPr>
          </a:p>
          <a:p>
            <a:pPr algn="ctr"/>
            <a:r>
              <a:rPr kumimoji="1" lang="ja-JP" altLang="en-US" sz="1600" dirty="0">
                <a:latin typeface="+mn-ea"/>
              </a:rPr>
              <a:t>こと以外に使用することはありません。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7A3F3CED-E7C3-475C-B2FF-F87BCE3B56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277437"/>
              </p:ext>
            </p:extLst>
          </p:nvPr>
        </p:nvGraphicFramePr>
        <p:xfrm>
          <a:off x="449467" y="2579492"/>
          <a:ext cx="5959058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79529">
                  <a:extLst>
                    <a:ext uri="{9D8B030D-6E8A-4147-A177-3AD203B41FA5}">
                      <a16:colId xmlns:a16="http://schemas.microsoft.com/office/drawing/2014/main" val="1779531277"/>
                    </a:ext>
                  </a:extLst>
                </a:gridCol>
                <a:gridCol w="2979529">
                  <a:extLst>
                    <a:ext uri="{9D8B030D-6E8A-4147-A177-3AD203B41FA5}">
                      <a16:colId xmlns:a16="http://schemas.microsoft.com/office/drawing/2014/main" val="720029494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ふりがな</a:t>
                      </a:r>
                      <a:endParaRPr kumimoji="1" lang="en-US" altLang="ja-JP" sz="1200"/>
                    </a:p>
                    <a:p>
                      <a:endParaRPr kumimoji="1" lang="en-US" altLang="ja-JP" sz="200"/>
                    </a:p>
                    <a:p>
                      <a:r>
                        <a:rPr kumimoji="1" lang="ja-JP" altLang="en-US" sz="1600"/>
                        <a:t>氏名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電話番号</a:t>
                      </a:r>
                      <a:endParaRPr kumimoji="1" lang="en-US" altLang="ja-JP" sz="1200" dirty="0"/>
                    </a:p>
                    <a:p>
                      <a:endParaRPr kumimoji="1" lang="en-US" altLang="ja-JP" sz="1200" dirty="0"/>
                    </a:p>
                    <a:p>
                      <a:r>
                        <a:rPr kumimoji="1" lang="en-US" altLang="ja-JP" sz="1200" dirty="0"/>
                        <a:t>※</a:t>
                      </a:r>
                      <a:r>
                        <a:rPr kumimoji="1" lang="ja-JP" altLang="en-US" sz="1200" dirty="0"/>
                        <a:t>必ず通じる番号をご記入ください。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3423454025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F29EAD5-2093-4AB9-B4FD-AC2E9B2F3862}"/>
              </a:ext>
            </a:extLst>
          </p:cNvPr>
          <p:cNvSpPr txBox="1"/>
          <p:nvPr/>
        </p:nvSpPr>
        <p:spPr>
          <a:xfrm>
            <a:off x="1137486" y="7514563"/>
            <a:ext cx="4583017" cy="15081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u="sng" dirty="0"/>
              <a:t>お問い合わせ先</a:t>
            </a:r>
            <a:endParaRPr kumimoji="1" lang="en-US" altLang="ja-JP" sz="2000" u="sng" dirty="0"/>
          </a:p>
          <a:p>
            <a:pPr algn="ctr"/>
            <a:r>
              <a:rPr kumimoji="1" lang="ja-JP" altLang="en-US" dirty="0">
                <a:latin typeface="+mn-ea"/>
              </a:rPr>
              <a:t>栃木県立図書館　調査相談課</a:t>
            </a:r>
            <a:endParaRPr kumimoji="1" lang="en-US" altLang="ja-JP" dirty="0">
              <a:latin typeface="+mn-ea"/>
            </a:endParaRPr>
          </a:p>
          <a:p>
            <a:pPr algn="ctr"/>
            <a:r>
              <a:rPr kumimoji="1" lang="ja-JP" altLang="en-US" dirty="0">
                <a:latin typeface="+mn-ea"/>
              </a:rPr>
              <a:t>電話：</a:t>
            </a:r>
            <a:r>
              <a:rPr kumimoji="1" lang="en-US" altLang="ja-JP" dirty="0">
                <a:latin typeface="+mn-ea"/>
              </a:rPr>
              <a:t>028</a:t>
            </a:r>
            <a:r>
              <a:rPr kumimoji="1" lang="ja-JP" altLang="en-US" dirty="0">
                <a:latin typeface="+mn-ea"/>
              </a:rPr>
              <a:t>－</a:t>
            </a:r>
            <a:r>
              <a:rPr kumimoji="1" lang="en-US" altLang="ja-JP" dirty="0">
                <a:latin typeface="+mn-ea"/>
              </a:rPr>
              <a:t>622</a:t>
            </a:r>
            <a:r>
              <a:rPr kumimoji="1" lang="ja-JP" altLang="en-US" dirty="0">
                <a:latin typeface="+mn-ea"/>
              </a:rPr>
              <a:t>－</a:t>
            </a:r>
            <a:r>
              <a:rPr kumimoji="1" lang="en-US" altLang="ja-JP" dirty="0">
                <a:latin typeface="+mn-ea"/>
              </a:rPr>
              <a:t>5112</a:t>
            </a:r>
          </a:p>
          <a:p>
            <a:pPr algn="ctr"/>
            <a:r>
              <a:rPr kumimoji="1" lang="en-US" altLang="ja-JP" dirty="0">
                <a:latin typeface="+mn-ea"/>
              </a:rPr>
              <a:t>FAX</a:t>
            </a:r>
            <a:r>
              <a:rPr kumimoji="1" lang="ja-JP" altLang="en-US" dirty="0">
                <a:latin typeface="+mn-ea"/>
              </a:rPr>
              <a:t>：</a:t>
            </a:r>
            <a:r>
              <a:rPr kumimoji="1" lang="en-US" altLang="ja-JP" dirty="0">
                <a:latin typeface="+mn-ea"/>
              </a:rPr>
              <a:t>028</a:t>
            </a:r>
            <a:r>
              <a:rPr kumimoji="1" lang="ja-JP" altLang="en-US" dirty="0">
                <a:latin typeface="+mn-ea"/>
              </a:rPr>
              <a:t>－</a:t>
            </a:r>
            <a:r>
              <a:rPr kumimoji="1" lang="en-US" altLang="ja-JP" dirty="0">
                <a:latin typeface="+mn-ea"/>
              </a:rPr>
              <a:t>624</a:t>
            </a:r>
            <a:r>
              <a:rPr kumimoji="1" lang="ja-JP" altLang="en-US" dirty="0">
                <a:latin typeface="+mn-ea"/>
              </a:rPr>
              <a:t>－</a:t>
            </a:r>
            <a:r>
              <a:rPr kumimoji="1" lang="en-US" altLang="ja-JP" dirty="0">
                <a:latin typeface="+mn-ea"/>
              </a:rPr>
              <a:t>7855</a:t>
            </a:r>
          </a:p>
          <a:p>
            <a:pPr algn="ctr"/>
            <a:r>
              <a:rPr kumimoji="1" lang="en-US" altLang="ja-JP" dirty="0">
                <a:latin typeface="+mn-ea"/>
              </a:rPr>
              <a:t>E-mail</a:t>
            </a:r>
            <a:r>
              <a:rPr kumimoji="1" lang="ja-JP" altLang="en-US" dirty="0">
                <a:latin typeface="+mn-ea"/>
              </a:rPr>
              <a:t>： </a:t>
            </a:r>
            <a:r>
              <a:rPr kumimoji="1" lang="en-US" altLang="ja-JP" dirty="0">
                <a:latin typeface="+mn-ea"/>
              </a:rPr>
              <a:t>chousaka@lib.pref.tochigi.lg.jp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4D5E1A2-D4AE-BA79-7467-B1E75AED7F1A}"/>
              </a:ext>
            </a:extLst>
          </p:cNvPr>
          <p:cNvSpPr txBox="1"/>
          <p:nvPr/>
        </p:nvSpPr>
        <p:spPr>
          <a:xfrm>
            <a:off x="479208" y="5185108"/>
            <a:ext cx="58995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u="sng" dirty="0">
                <a:latin typeface="+mn-ea"/>
              </a:rPr>
              <a:t>○申込期日</a:t>
            </a:r>
            <a:endParaRPr kumimoji="1" lang="en-US" altLang="ja-JP" sz="2400" u="sng" dirty="0">
              <a:latin typeface="+mn-ea"/>
            </a:endParaRPr>
          </a:p>
          <a:p>
            <a:pPr algn="ctr"/>
            <a:r>
              <a:rPr kumimoji="1" lang="ja-JP" altLang="en-US" sz="2400" b="1" dirty="0">
                <a:latin typeface="+mn-ea"/>
              </a:rPr>
              <a:t>令和８</a:t>
            </a:r>
            <a:r>
              <a:rPr kumimoji="1" lang="en-US" altLang="ja-JP" sz="2400" b="1" dirty="0">
                <a:latin typeface="+mn-ea"/>
              </a:rPr>
              <a:t>(2026)</a:t>
            </a:r>
            <a:r>
              <a:rPr kumimoji="1" lang="ja-JP" altLang="en-US" sz="2400" b="1" dirty="0">
                <a:latin typeface="+mn-ea"/>
              </a:rPr>
              <a:t>年２月</a:t>
            </a:r>
            <a:r>
              <a:rPr kumimoji="1" lang="en-US" altLang="ja-JP" sz="2400" b="1" dirty="0">
                <a:latin typeface="+mn-ea"/>
              </a:rPr>
              <a:t>20</a:t>
            </a:r>
            <a:r>
              <a:rPr kumimoji="1" lang="ja-JP" altLang="en-US" sz="2400" b="1" dirty="0">
                <a:latin typeface="+mn-ea"/>
              </a:rPr>
              <a:t>日</a:t>
            </a:r>
            <a:r>
              <a:rPr kumimoji="1" lang="en-US" altLang="ja-JP" sz="2400" b="1" dirty="0">
                <a:latin typeface="+mn-ea"/>
              </a:rPr>
              <a:t>(</a:t>
            </a:r>
            <a:r>
              <a:rPr kumimoji="1" lang="ja-JP" altLang="en-US" sz="2400" b="1" dirty="0">
                <a:latin typeface="+mn-ea"/>
              </a:rPr>
              <a:t>金</a:t>
            </a:r>
            <a:r>
              <a:rPr kumimoji="1" lang="en-US" altLang="ja-JP" sz="2400" b="1" dirty="0">
                <a:latin typeface="+mn-ea"/>
              </a:rPr>
              <a:t>)</a:t>
            </a:r>
            <a:endParaRPr kumimoji="1" lang="ja-JP" altLang="en-US" sz="2400" dirty="0">
              <a:latin typeface="+mn-ea"/>
            </a:endParaRP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1E375076-42B9-37B2-F479-DB2184572E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033807"/>
              </p:ext>
            </p:extLst>
          </p:nvPr>
        </p:nvGraphicFramePr>
        <p:xfrm>
          <a:off x="3990225" y="9243650"/>
          <a:ext cx="2774176" cy="59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9250">
                  <a:extLst>
                    <a:ext uri="{9D8B030D-6E8A-4147-A177-3AD203B41FA5}">
                      <a16:colId xmlns:a16="http://schemas.microsoft.com/office/drawing/2014/main" val="1575421486"/>
                    </a:ext>
                  </a:extLst>
                </a:gridCol>
                <a:gridCol w="1854926">
                  <a:extLst>
                    <a:ext uri="{9D8B030D-6E8A-4147-A177-3AD203B41FA5}">
                      <a16:colId xmlns:a16="http://schemas.microsoft.com/office/drawing/2014/main" val="1153262667"/>
                    </a:ext>
                  </a:extLst>
                </a:gridCol>
              </a:tblGrid>
              <a:tr h="280863"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ysClr val="windowText" lastClr="000000"/>
                          </a:solidFill>
                        </a:rPr>
                        <a:t>受付者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7800720"/>
                  </a:ext>
                </a:extLst>
              </a:tr>
              <a:tr h="280787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</a:rPr>
                        <a:t>受付時刻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8430267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76D534B-952E-AC0E-73ED-41C9754675E0}"/>
              </a:ext>
            </a:extLst>
          </p:cNvPr>
          <p:cNvSpPr txBox="1"/>
          <p:nvPr/>
        </p:nvSpPr>
        <p:spPr>
          <a:xfrm>
            <a:off x="4635480" y="105051"/>
            <a:ext cx="204239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申込日：令和８年　月　日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AA88243-989F-472A-B3D4-AE30922C3B31}"/>
              </a:ext>
            </a:extLst>
          </p:cNvPr>
          <p:cNvSpPr txBox="1"/>
          <p:nvPr/>
        </p:nvSpPr>
        <p:spPr>
          <a:xfrm>
            <a:off x="2595255" y="9368438"/>
            <a:ext cx="1394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職員記入欄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E53776D7-26CD-BC9C-D649-6C10DC5BC643}"/>
              </a:ext>
            </a:extLst>
          </p:cNvPr>
          <p:cNvCxnSpPr/>
          <p:nvPr/>
        </p:nvCxnSpPr>
        <p:spPr>
          <a:xfrm>
            <a:off x="-5533" y="9134293"/>
            <a:ext cx="685800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7325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60</TotalTime>
  <Words>195</Words>
  <Application>Microsoft Office PowerPoint</Application>
  <PresentationFormat>A4 210 x 297 mm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野添　美咲</dc:creator>
  <cp:lastModifiedBy>ilis</cp:lastModifiedBy>
  <cp:revision>10</cp:revision>
  <cp:lastPrinted>2025-07-31T00:37:36Z</cp:lastPrinted>
  <dcterms:created xsi:type="dcterms:W3CDTF">2025-07-03T07:02:42Z</dcterms:created>
  <dcterms:modified xsi:type="dcterms:W3CDTF">2026-01-06T00:30:22Z</dcterms:modified>
</cp:coreProperties>
</file>